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8" r:id="rId4"/>
    <p:sldId id="258" r:id="rId5"/>
    <p:sldId id="259" r:id="rId6"/>
    <p:sldId id="260" r:id="rId7"/>
    <p:sldId id="262" r:id="rId8"/>
    <p:sldId id="261" r:id="rId9"/>
    <p:sldId id="263" r:id="rId10"/>
    <p:sldId id="267" r:id="rId11"/>
    <p:sldId id="264" r:id="rId12"/>
    <p:sldId id="265" r:id="rId13"/>
    <p:sldId id="266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6A62A-0C27-47E4-8156-728EBDEDC8D8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B3A50-C94C-43A9-B59A-A74329F038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33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B3A50-C94C-43A9-B59A-A74329F038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49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27CC-7107-467A-90B4-E5C3DE4BE3F2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104D-E503-4540-A6D7-0E7F5CBA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36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27CC-7107-467A-90B4-E5C3DE4BE3F2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104D-E503-4540-A6D7-0E7F5CBA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9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27CC-7107-467A-90B4-E5C3DE4BE3F2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104D-E503-4540-A6D7-0E7F5CBA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8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27CC-7107-467A-90B4-E5C3DE4BE3F2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104D-E503-4540-A6D7-0E7F5CBA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8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27CC-7107-467A-90B4-E5C3DE4BE3F2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104D-E503-4540-A6D7-0E7F5CBA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0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27CC-7107-467A-90B4-E5C3DE4BE3F2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104D-E503-4540-A6D7-0E7F5CBA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19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27CC-7107-467A-90B4-E5C3DE4BE3F2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104D-E503-4540-A6D7-0E7F5CBA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65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27CC-7107-467A-90B4-E5C3DE4BE3F2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104D-E503-4540-A6D7-0E7F5CBA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8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27CC-7107-467A-90B4-E5C3DE4BE3F2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104D-E503-4540-A6D7-0E7F5CBA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5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27CC-7107-467A-90B4-E5C3DE4BE3F2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104D-E503-4540-A6D7-0E7F5CBA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1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27CC-7107-467A-90B4-E5C3DE4BE3F2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4104D-E503-4540-A6D7-0E7F5CBA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4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027CC-7107-467A-90B4-E5C3DE4BE3F2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4104D-E503-4540-A6D7-0E7F5CBAF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3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Museums Acquisitions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0108" y="4960726"/>
            <a:ext cx="2972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Prepared by Amanda T. Zehnder, Ph.D.</a:t>
            </a:r>
          </a:p>
          <a:p>
            <a:r>
              <a:rPr lang="en-US" sz="1400" dirty="0" smtClean="0"/>
              <a:t>Chief Curator, Museums</a:t>
            </a:r>
          </a:p>
          <a:p>
            <a:r>
              <a:rPr lang="en-US" sz="1400" dirty="0" smtClean="0"/>
              <a:t>azehnder@udel.edu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115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Gifts</a:t>
            </a:r>
          </a:p>
        </p:txBody>
      </p:sp>
    </p:spTree>
    <p:extLst>
      <p:ext uri="{BB962C8B-B14F-4D97-AF65-F5344CB8AC3E}">
        <p14:creationId xmlns:p14="http://schemas.microsoft.com/office/powerpoint/2010/main" val="4172331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Tokujiro</a:t>
            </a:r>
            <a:r>
              <a:rPr lang="en-US" sz="2000" dirty="0" smtClean="0"/>
              <a:t> </a:t>
            </a:r>
            <a:r>
              <a:rPr lang="en-US" sz="2000" dirty="0"/>
              <a:t>Nishi</a:t>
            </a:r>
            <a:br>
              <a:rPr lang="en-US" sz="2000" dirty="0"/>
            </a:br>
            <a:r>
              <a:rPr lang="en-US" sz="2000" i="1" dirty="0"/>
              <a:t>Tokyo Ballet</a:t>
            </a:r>
            <a:r>
              <a:rPr lang="en-US" sz="2000" dirty="0"/>
              <a:t>, 1965</a:t>
            </a:r>
            <a:br>
              <a:rPr lang="en-US" sz="2000" dirty="0"/>
            </a:br>
            <a:r>
              <a:rPr lang="en-US" sz="2000" dirty="0"/>
              <a:t>oil on canvas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3" t="13526" r="16393" b="14570"/>
          <a:stretch/>
        </p:blipFill>
        <p:spPr>
          <a:xfrm>
            <a:off x="3133617" y="537021"/>
            <a:ext cx="7823563" cy="5783958"/>
          </a:xfrm>
        </p:spPr>
      </p:pic>
    </p:spTree>
    <p:extLst>
      <p:ext uri="{BB962C8B-B14F-4D97-AF65-F5344CB8AC3E}">
        <p14:creationId xmlns:p14="http://schemas.microsoft.com/office/powerpoint/2010/main" val="3242804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smtClean="0"/>
              <a:t>Tokujiro</a:t>
            </a:r>
            <a:r>
              <a:rPr lang="en-US" sz="2000" dirty="0" smtClean="0"/>
              <a:t> </a:t>
            </a:r>
            <a:r>
              <a:rPr lang="en-US" sz="2000" dirty="0"/>
              <a:t>Nishi</a:t>
            </a:r>
            <a:br>
              <a:rPr lang="en-US" sz="2000" dirty="0"/>
            </a:br>
            <a:r>
              <a:rPr lang="en-US" sz="2000" i="1" dirty="0"/>
              <a:t>Demonstration for Peace in Tokyo</a:t>
            </a:r>
            <a:r>
              <a:rPr lang="en-US" sz="2000" dirty="0"/>
              <a:t>, 1974</a:t>
            </a:r>
            <a:br>
              <a:rPr lang="en-US" sz="2000" dirty="0"/>
            </a:br>
            <a:r>
              <a:rPr lang="en-US" sz="2000" dirty="0"/>
              <a:t>oil on canvas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6" t="13964" r="16498" b="15599"/>
          <a:stretch/>
        </p:blipFill>
        <p:spPr>
          <a:xfrm>
            <a:off x="2928136" y="1294543"/>
            <a:ext cx="6760394" cy="5085119"/>
          </a:xfrm>
        </p:spPr>
      </p:pic>
    </p:spTree>
    <p:extLst>
      <p:ext uri="{BB962C8B-B14F-4D97-AF65-F5344CB8AC3E}">
        <p14:creationId xmlns:p14="http://schemas.microsoft.com/office/powerpoint/2010/main" val="4130274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Edward </a:t>
            </a:r>
            <a:r>
              <a:rPr lang="en-US" sz="2000" dirty="0" err="1"/>
              <a:t>Loper</a:t>
            </a:r>
            <a:r>
              <a:rPr lang="en-US" sz="2000" dirty="0"/>
              <a:t>, Sr.</a:t>
            </a:r>
            <a:br>
              <a:rPr lang="en-US" sz="2000" dirty="0"/>
            </a:br>
            <a:r>
              <a:rPr lang="en-US" sz="2000" i="1" dirty="0"/>
              <a:t>Figure in a Landscape</a:t>
            </a:r>
            <a:r>
              <a:rPr lang="en-US" sz="2000" dirty="0"/>
              <a:t>, c. 1940s/ signed 2006</a:t>
            </a:r>
            <a:br>
              <a:rPr lang="en-US" sz="2000" dirty="0"/>
            </a:br>
            <a:r>
              <a:rPr lang="en-US" sz="2000" dirty="0"/>
              <a:t>oil on canvas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5" t="11994" r="4581" b="5632"/>
          <a:stretch/>
        </p:blipFill>
        <p:spPr>
          <a:xfrm>
            <a:off x="6072026" y="365125"/>
            <a:ext cx="4934481" cy="6097320"/>
          </a:xfrm>
        </p:spPr>
      </p:pic>
    </p:spTree>
    <p:extLst>
      <p:ext uri="{BB962C8B-B14F-4D97-AF65-F5344CB8AC3E}">
        <p14:creationId xmlns:p14="http://schemas.microsoft.com/office/powerpoint/2010/main" val="1487566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Santa Clara </a:t>
            </a:r>
            <a:r>
              <a:rPr lang="en-US" sz="2000" dirty="0" err="1"/>
              <a:t>blackware</a:t>
            </a:r>
            <a:r>
              <a:rPr lang="en-US" sz="2000" dirty="0"/>
              <a:t> vessels – 3 examples of the 18 Inuit and Native American carvings, pots, and baskets donated by Leslie and Virginia </a:t>
            </a:r>
            <a:r>
              <a:rPr lang="en-US" sz="2000" dirty="0" err="1"/>
              <a:t>Tronzo</a:t>
            </a:r>
            <a:r>
              <a:rPr lang="en-US" sz="2000" dirty="0"/>
              <a:t> in 2019.  Another group of objects will be accessioned in 2020.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" t="16837" b="10911"/>
          <a:stretch/>
        </p:blipFill>
        <p:spPr>
          <a:xfrm>
            <a:off x="2095929" y="1528280"/>
            <a:ext cx="7663020" cy="4204699"/>
          </a:xfrm>
        </p:spPr>
      </p:pic>
    </p:spTree>
    <p:extLst>
      <p:ext uri="{BB962C8B-B14F-4D97-AF65-F5344CB8AC3E}">
        <p14:creationId xmlns:p14="http://schemas.microsoft.com/office/powerpoint/2010/main" val="1938968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Ralph Gibson</a:t>
            </a:r>
            <a:br>
              <a:rPr lang="en-US" sz="2000" dirty="0"/>
            </a:br>
            <a:r>
              <a:rPr lang="en-US" sz="2000" dirty="0"/>
              <a:t>two examples from his complete series of 105 photographs, </a:t>
            </a:r>
            <a:r>
              <a:rPr lang="en-US" sz="2000" i="1" dirty="0"/>
              <a:t>MONO</a:t>
            </a:r>
            <a:r>
              <a:rPr lang="en-US" sz="2000" dirty="0"/>
              <a:t>, 2013</a:t>
            </a:r>
            <a:br>
              <a:rPr lang="en-US" sz="2000" dirty="0"/>
            </a:br>
            <a:r>
              <a:rPr lang="en-US" sz="2000" dirty="0"/>
              <a:t>archival pigment prints (each photograph signed, dated and </a:t>
            </a:r>
            <a:r>
              <a:rPr lang="en-US" sz="2000" dirty="0" err="1"/>
              <a:t>editioned</a:t>
            </a:r>
            <a:r>
              <a:rPr lang="en-US" sz="2000" dirty="0"/>
              <a:t> on recto)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439844" y="1603286"/>
            <a:ext cx="1471897" cy="614630"/>
          </a:xfrm>
        </p:spPr>
        <p:txBody>
          <a:bodyPr/>
          <a:lstStyle/>
          <a:p>
            <a:r>
              <a:rPr lang="en-US" dirty="0"/>
              <a:t>Plate 83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88" y="1690687"/>
            <a:ext cx="3413680" cy="5125357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10214238" y="1603286"/>
            <a:ext cx="1553966" cy="614630"/>
          </a:xfrm>
        </p:spPr>
        <p:txBody>
          <a:bodyPr/>
          <a:lstStyle/>
          <a:p>
            <a:r>
              <a:rPr lang="en-US" dirty="0"/>
              <a:t>Plate 102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632" y="1732643"/>
            <a:ext cx="3336317" cy="5125357"/>
          </a:xfrm>
        </p:spPr>
      </p:pic>
    </p:spTree>
    <p:extLst>
      <p:ext uri="{BB962C8B-B14F-4D97-AF65-F5344CB8AC3E}">
        <p14:creationId xmlns:p14="http://schemas.microsoft.com/office/powerpoint/2010/main" val="3629551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Ralph Gibson</a:t>
            </a:r>
            <a:br>
              <a:rPr lang="en-US" sz="2200" dirty="0"/>
            </a:br>
            <a:r>
              <a:rPr lang="en-US" sz="2200" dirty="0"/>
              <a:t>two examples from his complete series of 105 photographs, </a:t>
            </a:r>
            <a:r>
              <a:rPr lang="en-US" sz="2200" i="1" dirty="0"/>
              <a:t>MONO</a:t>
            </a:r>
            <a:r>
              <a:rPr lang="en-US" sz="2200" dirty="0"/>
              <a:t>, 2013</a:t>
            </a:r>
            <a:br>
              <a:rPr lang="en-US" sz="2200" dirty="0"/>
            </a:br>
            <a:r>
              <a:rPr lang="en-US" sz="2200" dirty="0"/>
              <a:t>archival pigment prints (each photograph signed, dated and </a:t>
            </a:r>
            <a:r>
              <a:rPr lang="en-US" sz="2200" dirty="0" err="1"/>
              <a:t>editioned</a:t>
            </a:r>
            <a:r>
              <a:rPr lang="en-US" sz="2200" dirty="0"/>
              <a:t> on recto)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6058" y="1586705"/>
            <a:ext cx="1215042" cy="501614"/>
          </a:xfrm>
        </p:spPr>
        <p:txBody>
          <a:bodyPr/>
          <a:lstStyle/>
          <a:p>
            <a:r>
              <a:rPr lang="en-US" dirty="0"/>
              <a:t>Plate 20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78" y="1586705"/>
            <a:ext cx="3463514" cy="521495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94899" y="1530786"/>
            <a:ext cx="1071081" cy="501615"/>
          </a:xfrm>
        </p:spPr>
        <p:txBody>
          <a:bodyPr/>
          <a:lstStyle/>
          <a:p>
            <a:r>
              <a:rPr lang="en-US" dirty="0"/>
              <a:t>Plate 2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364" y="1586705"/>
            <a:ext cx="3463515" cy="5214953"/>
          </a:xfrm>
        </p:spPr>
      </p:pic>
    </p:spTree>
    <p:extLst>
      <p:ext uri="{BB962C8B-B14F-4D97-AF65-F5344CB8AC3E}">
        <p14:creationId xmlns:p14="http://schemas.microsoft.com/office/powerpoint/2010/main" val="1667289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Purchases</a:t>
            </a:r>
          </a:p>
        </p:txBody>
      </p:sp>
    </p:spTree>
    <p:extLst>
      <p:ext uri="{BB962C8B-B14F-4D97-AF65-F5344CB8AC3E}">
        <p14:creationId xmlns:p14="http://schemas.microsoft.com/office/powerpoint/2010/main" val="1118977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Kiki Smith</a:t>
            </a:r>
            <a:br>
              <a:rPr lang="en-US" sz="2000" dirty="0"/>
            </a:br>
            <a:r>
              <a:rPr lang="en-US" sz="2000" i="1" dirty="0"/>
              <a:t>Healers</a:t>
            </a:r>
            <a:r>
              <a:rPr lang="en-US" sz="2000" dirty="0"/>
              <a:t>, 2018</a:t>
            </a:r>
            <a:br>
              <a:rPr lang="en-US" sz="2000" dirty="0"/>
            </a:br>
            <a:r>
              <a:rPr lang="en-US" sz="2000" dirty="0"/>
              <a:t>etching on paper</a:t>
            </a:r>
            <a:br>
              <a:rPr lang="en-US" sz="2000" dirty="0"/>
            </a:br>
            <a:r>
              <a:rPr lang="en-US" sz="2000" dirty="0"/>
              <a:t>edition, 6/24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" b="2176"/>
          <a:stretch/>
        </p:blipFill>
        <p:spPr>
          <a:xfrm>
            <a:off x="3287730" y="1825625"/>
            <a:ext cx="5709162" cy="4256676"/>
          </a:xfrm>
        </p:spPr>
      </p:pic>
    </p:spTree>
    <p:extLst>
      <p:ext uri="{BB962C8B-B14F-4D97-AF65-F5344CB8AC3E}">
        <p14:creationId xmlns:p14="http://schemas.microsoft.com/office/powerpoint/2010/main" val="1182606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Darius Steward</a:t>
            </a:r>
            <a:br>
              <a:rPr lang="en-US" sz="2000" dirty="0"/>
            </a:br>
            <a:r>
              <a:rPr lang="en-US" sz="2000" i="1" dirty="0"/>
              <a:t>Read the Signs (</a:t>
            </a:r>
            <a:r>
              <a:rPr lang="en-US" sz="2000" i="1" dirty="0" err="1"/>
              <a:t>Yummie</a:t>
            </a:r>
            <a:r>
              <a:rPr lang="en-US" sz="2000" i="1" dirty="0"/>
              <a:t> Series), </a:t>
            </a:r>
            <a:r>
              <a:rPr lang="en-US" sz="2000" dirty="0"/>
              <a:t>2019</a:t>
            </a:r>
            <a:br>
              <a:rPr lang="en-US" sz="2000" dirty="0"/>
            </a:br>
            <a:r>
              <a:rPr lang="en-US" sz="2000" dirty="0"/>
              <a:t>ink on </a:t>
            </a:r>
            <a:r>
              <a:rPr lang="en-US" sz="2000" dirty="0" err="1"/>
              <a:t>Yupo</a:t>
            </a:r>
            <a:r>
              <a:rPr lang="en-US" sz="2000" dirty="0"/>
              <a:t> paper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926" y="365124"/>
            <a:ext cx="4923007" cy="6376265"/>
          </a:xfrm>
        </p:spPr>
      </p:pic>
    </p:spTree>
    <p:extLst>
      <p:ext uri="{BB962C8B-B14F-4D97-AF65-F5344CB8AC3E}">
        <p14:creationId xmlns:p14="http://schemas.microsoft.com/office/powerpoint/2010/main" val="2623340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Frank Schoonover</a:t>
            </a:r>
            <a:br>
              <a:rPr lang="en-US" sz="2000" dirty="0"/>
            </a:br>
            <a:r>
              <a:rPr lang="en-US" sz="2000" i="1" dirty="0"/>
              <a:t>Francis Alison, Portrait</a:t>
            </a:r>
            <a:r>
              <a:rPr lang="en-US" sz="2000" dirty="0"/>
              <a:t>, 20</a:t>
            </a:r>
            <a:r>
              <a:rPr lang="en-US" sz="2000" baseline="30000" dirty="0"/>
              <a:t>th</a:t>
            </a:r>
            <a:r>
              <a:rPr lang="en-US" sz="2000" dirty="0"/>
              <a:t> century</a:t>
            </a:r>
            <a:br>
              <a:rPr lang="en-US" sz="2000" dirty="0"/>
            </a:br>
            <a:r>
              <a:rPr lang="en-US" sz="2000" dirty="0"/>
              <a:t>graphite, charcoal and wash on paper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695" y="529685"/>
            <a:ext cx="5348847" cy="5963190"/>
          </a:xfrm>
        </p:spPr>
      </p:pic>
    </p:spTree>
    <p:extLst>
      <p:ext uri="{BB962C8B-B14F-4D97-AF65-F5344CB8AC3E}">
        <p14:creationId xmlns:p14="http://schemas.microsoft.com/office/powerpoint/2010/main" val="1592900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Samella</a:t>
            </a:r>
            <a:r>
              <a:rPr lang="en-US" sz="2000" dirty="0"/>
              <a:t> Lewis</a:t>
            </a:r>
            <a:br>
              <a:rPr lang="en-US" sz="2000" dirty="0"/>
            </a:br>
            <a:r>
              <a:rPr lang="en-US" sz="2000" i="1" dirty="0"/>
              <a:t>Shout</a:t>
            </a:r>
            <a:r>
              <a:rPr lang="en-US" sz="2000" dirty="0"/>
              <a:t>, 2004</a:t>
            </a:r>
            <a:br>
              <a:rPr lang="en-US" sz="2000" dirty="0"/>
            </a:br>
            <a:r>
              <a:rPr lang="en-US" sz="2000" dirty="0"/>
              <a:t>lithograph on paper</a:t>
            </a:r>
            <a:br>
              <a:rPr lang="en-US" sz="2000" dirty="0"/>
            </a:br>
            <a:r>
              <a:rPr lang="en-US" sz="2000" dirty="0"/>
              <a:t>A/P edition of 60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88" y="1825625"/>
            <a:ext cx="6268823" cy="4351338"/>
          </a:xfrm>
        </p:spPr>
      </p:pic>
    </p:spTree>
    <p:extLst>
      <p:ext uri="{BB962C8B-B14F-4D97-AF65-F5344CB8AC3E}">
        <p14:creationId xmlns:p14="http://schemas.microsoft.com/office/powerpoint/2010/main" val="4279363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Margaret Burroughs</a:t>
            </a:r>
            <a:br>
              <a:rPr lang="en-US" sz="2000" dirty="0"/>
            </a:br>
            <a:r>
              <a:rPr lang="en-US" sz="2000" i="1" dirty="0"/>
              <a:t>Girls of </a:t>
            </a:r>
            <a:r>
              <a:rPr lang="en-US" sz="2000" i="1" dirty="0" err="1"/>
              <a:t>Janitzio</a:t>
            </a:r>
            <a:r>
              <a:rPr lang="en-US" sz="2000" dirty="0"/>
              <a:t>, 1954</a:t>
            </a:r>
            <a:br>
              <a:rPr lang="en-US" sz="2000" dirty="0"/>
            </a:br>
            <a:r>
              <a:rPr lang="en-US" sz="2000" dirty="0"/>
              <a:t>linocut on paper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493" y="500259"/>
            <a:ext cx="3947577" cy="5992616"/>
          </a:xfrm>
        </p:spPr>
      </p:pic>
    </p:spTree>
    <p:extLst>
      <p:ext uri="{BB962C8B-B14F-4D97-AF65-F5344CB8AC3E}">
        <p14:creationId xmlns:p14="http://schemas.microsoft.com/office/powerpoint/2010/main" val="1957159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Félix </a:t>
            </a:r>
            <a:r>
              <a:rPr lang="en-US" sz="2000" dirty="0" err="1"/>
              <a:t>Vallotton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i="1" dirty="0"/>
              <a:t>La Charge (The Charge)</a:t>
            </a:r>
            <a:r>
              <a:rPr lang="en-US" sz="2000" dirty="0"/>
              <a:t>, 1893</a:t>
            </a:r>
            <a:br>
              <a:rPr lang="en-US" sz="2000" dirty="0"/>
            </a:br>
            <a:r>
              <a:rPr lang="en-US" sz="2000" dirty="0"/>
              <a:t>woodcut on paper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" t="4087" r="3972" b="3592"/>
          <a:stretch/>
        </p:blipFill>
        <p:spPr>
          <a:xfrm>
            <a:off x="3472666" y="1315257"/>
            <a:ext cx="6041204" cy="4705400"/>
          </a:xfrm>
        </p:spPr>
      </p:pic>
    </p:spTree>
    <p:extLst>
      <p:ext uri="{BB962C8B-B14F-4D97-AF65-F5344CB8AC3E}">
        <p14:creationId xmlns:p14="http://schemas.microsoft.com/office/powerpoint/2010/main" val="1881711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Félix </a:t>
            </a:r>
            <a:r>
              <a:rPr lang="en-US" sz="2000" dirty="0" err="1"/>
              <a:t>Buhot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i="1" dirty="0" err="1"/>
              <a:t>L’Hiver</a:t>
            </a:r>
            <a:r>
              <a:rPr lang="en-US" sz="2000" i="1" dirty="0"/>
              <a:t> à Paris, </a:t>
            </a:r>
            <a:r>
              <a:rPr lang="en-US" sz="2000" dirty="0"/>
              <a:t>or</a:t>
            </a:r>
            <a:r>
              <a:rPr lang="en-US" sz="2000" i="1" dirty="0"/>
              <a:t> La </a:t>
            </a:r>
            <a:r>
              <a:rPr lang="en-US" sz="2000" i="1" dirty="0" err="1"/>
              <a:t>Neige</a:t>
            </a:r>
            <a:r>
              <a:rPr lang="en-US" sz="2000" i="1" dirty="0"/>
              <a:t> à Paris (Winter in Paris, </a:t>
            </a:r>
            <a:r>
              <a:rPr lang="en-US" sz="2000" dirty="0"/>
              <a:t>or</a:t>
            </a:r>
            <a:r>
              <a:rPr lang="en-US" sz="2000" i="1" dirty="0"/>
              <a:t> Snow in Paris)</a:t>
            </a:r>
            <a:r>
              <a:rPr lang="en-US" sz="2000" dirty="0"/>
              <a:t>, 1879</a:t>
            </a:r>
            <a:br>
              <a:rPr lang="en-US" sz="2000" dirty="0"/>
            </a:br>
            <a:r>
              <a:rPr lang="en-US" sz="2000" dirty="0"/>
              <a:t>etching and aquatint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5" t="12891" r="11099" b="12138"/>
          <a:stretch/>
        </p:blipFill>
        <p:spPr>
          <a:xfrm>
            <a:off x="3606228" y="1500027"/>
            <a:ext cx="7489962" cy="5075434"/>
          </a:xfrm>
        </p:spPr>
      </p:pic>
    </p:spTree>
    <p:extLst>
      <p:ext uri="{BB962C8B-B14F-4D97-AF65-F5344CB8AC3E}">
        <p14:creationId xmlns:p14="http://schemas.microsoft.com/office/powerpoint/2010/main" val="30395952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94</Words>
  <Application>Microsoft Office PowerPoint</Application>
  <PresentationFormat>Widescreen</PresentationFormat>
  <Paragraphs>25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Museums Acquisitions</vt:lpstr>
      <vt:lpstr>Purchases</vt:lpstr>
      <vt:lpstr>Kiki Smith Healers, 2018 etching on paper edition, 6/24</vt:lpstr>
      <vt:lpstr>Darius Steward Read the Signs (Yummie Series), 2019 ink on Yupo paper</vt:lpstr>
      <vt:lpstr>Frank Schoonover Francis Alison, Portrait, 20th century graphite, charcoal and wash on paper</vt:lpstr>
      <vt:lpstr>Samella Lewis Shout, 2004 lithograph on paper A/P edition of 60</vt:lpstr>
      <vt:lpstr>Margaret Burroughs Girls of Janitzio, 1954 linocut on paper</vt:lpstr>
      <vt:lpstr>Félix Vallotton La Charge (The Charge), 1893 woodcut on paper</vt:lpstr>
      <vt:lpstr>Félix Buhot L’Hiver à Paris, or La Neige à Paris (Winter in Paris, or Snow in Paris), 1879 etching and aquatint</vt:lpstr>
      <vt:lpstr>Gifts</vt:lpstr>
      <vt:lpstr>Tokujiro Nishi Tokyo Ballet, 1965 oil on canvas</vt:lpstr>
      <vt:lpstr>Tokujiro Nishi Demonstration for Peace in Tokyo, 1974 oil on canvas</vt:lpstr>
      <vt:lpstr>Edward Loper, Sr. Figure in a Landscape, c. 1940s/ signed 2006 oil on canvas</vt:lpstr>
      <vt:lpstr>Santa Clara blackware vessels – 3 examples of the 18 Inuit and Native American carvings, pots, and baskets donated by Leslie and Virginia Tronzo in 2019.  Another group of objects will be accessioned in 2020.</vt:lpstr>
      <vt:lpstr>Ralph Gibson two examples from his complete series of 105 photographs, MONO, 2013 archival pigment prints (each photograph signed, dated and editioned on recto)</vt:lpstr>
      <vt:lpstr>Ralph Gibson two examples from his complete series of 105 photographs, MONO, 2013 archival pigment prints (each photograph signed, dated and editioned on recto)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Museums Acquisitions</dc:title>
  <dc:creator>Amanda Zehnder</dc:creator>
  <cp:lastModifiedBy>Click Here!</cp:lastModifiedBy>
  <cp:revision>28</cp:revision>
  <dcterms:created xsi:type="dcterms:W3CDTF">2019-12-12T17:58:14Z</dcterms:created>
  <dcterms:modified xsi:type="dcterms:W3CDTF">2020-01-02T18:20:43Z</dcterms:modified>
</cp:coreProperties>
</file>