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4" r:id="rId9"/>
    <p:sldId id="262"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6A187C-99B8-4093-B424-1DEA8018898A}"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23355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A187C-99B8-4093-B424-1DEA8018898A}"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141929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A187C-99B8-4093-B424-1DEA8018898A}"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118535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A187C-99B8-4093-B424-1DEA8018898A}"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134064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6A187C-99B8-4093-B424-1DEA8018898A}"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133943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6A187C-99B8-4093-B424-1DEA8018898A}"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31028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6A187C-99B8-4093-B424-1DEA8018898A}"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360486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6A187C-99B8-4093-B424-1DEA8018898A}"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282898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A187C-99B8-4093-B424-1DEA8018898A}"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38286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6A187C-99B8-4093-B424-1DEA8018898A}"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122410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6A187C-99B8-4093-B424-1DEA8018898A}"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2B38A-5A5A-49FA-8C3C-375C0D1ABB9F}" type="slidenum">
              <a:rPr lang="en-US" smtClean="0"/>
              <a:t>‹#›</a:t>
            </a:fld>
            <a:endParaRPr lang="en-US"/>
          </a:p>
        </p:txBody>
      </p:sp>
    </p:spTree>
    <p:extLst>
      <p:ext uri="{BB962C8B-B14F-4D97-AF65-F5344CB8AC3E}">
        <p14:creationId xmlns:p14="http://schemas.microsoft.com/office/powerpoint/2010/main" val="375630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A187C-99B8-4093-B424-1DEA8018898A}" type="datetimeFigureOut">
              <a:rPr lang="en-US" smtClean="0"/>
              <a:t>2/17/2021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2B38A-5A5A-49FA-8C3C-375C0D1ABB9F}" type="slidenum">
              <a:rPr lang="en-US" smtClean="0"/>
              <a:t>‹#›</a:t>
            </a:fld>
            <a:endParaRPr lang="en-US"/>
          </a:p>
        </p:txBody>
      </p:sp>
    </p:spTree>
    <p:extLst>
      <p:ext uri="{BB962C8B-B14F-4D97-AF65-F5344CB8AC3E}">
        <p14:creationId xmlns:p14="http://schemas.microsoft.com/office/powerpoint/2010/main" val="210450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pjcohencollection.com/"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7961" y="2740148"/>
            <a:ext cx="9144000" cy="2387600"/>
          </a:xfrm>
        </p:spPr>
        <p:txBody>
          <a:bodyPr>
            <a:normAutofit fontScale="90000"/>
          </a:bodyPr>
          <a:lstStyle/>
          <a:p>
            <a:r>
              <a:rPr lang="en-US" dirty="0"/>
              <a:t>Museums Acquisitions</a:t>
            </a:r>
            <a:br>
              <a:rPr lang="en-US" dirty="0"/>
            </a:br>
            <a:r>
              <a:rPr lang="en-US" dirty="0"/>
              <a:t>2020</a:t>
            </a:r>
            <a:br>
              <a:rPr lang="en-US" dirty="0"/>
            </a:br>
            <a:r>
              <a:rPr lang="en-US" sz="4400" i="1" dirty="0"/>
              <a:t>with select images</a:t>
            </a:r>
            <a:br>
              <a:rPr lang="en-US" sz="4400" i="1" dirty="0"/>
            </a:br>
            <a:br>
              <a:rPr lang="en-US" sz="4400" i="1" dirty="0"/>
            </a:br>
            <a:r>
              <a:rPr lang="en-US" sz="3100" dirty="0"/>
              <a:t>compiled by Amanda Zehnder, Ph.D.</a:t>
            </a:r>
            <a:br>
              <a:rPr lang="en-US" sz="3100" dirty="0"/>
            </a:br>
            <a:r>
              <a:rPr lang="en-US" sz="3100" dirty="0"/>
              <a:t>Chief Curator, Museums</a:t>
            </a:r>
          </a:p>
        </p:txBody>
      </p:sp>
    </p:spTree>
    <p:extLst>
      <p:ext uri="{BB962C8B-B14F-4D97-AF65-F5344CB8AC3E}">
        <p14:creationId xmlns:p14="http://schemas.microsoft.com/office/powerpoint/2010/main" val="284273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2065" y="443268"/>
            <a:ext cx="4941410" cy="4853691"/>
          </a:xfrm>
          <a:prstGeom prst="rect">
            <a:avLst/>
          </a:prstGeom>
        </p:spPr>
      </p:pic>
      <p:sp>
        <p:nvSpPr>
          <p:cNvPr id="2" name="Rectangle 1"/>
          <p:cNvSpPr/>
          <p:nvPr/>
        </p:nvSpPr>
        <p:spPr>
          <a:xfrm>
            <a:off x="3714750" y="5296959"/>
            <a:ext cx="6096000" cy="1200329"/>
          </a:xfrm>
          <a:prstGeom prst="rect">
            <a:avLst/>
          </a:prstGeom>
        </p:spPr>
        <p:txBody>
          <a:bodyPr>
            <a:spAutoFit/>
          </a:bodyPr>
          <a:lstStyle/>
          <a:p>
            <a:r>
              <a:rPr lang="en-US" dirty="0"/>
              <a:t>Larry Fink</a:t>
            </a:r>
          </a:p>
          <a:p>
            <a:r>
              <a:rPr lang="en-US" i="1" dirty="0"/>
              <a:t>New Hampshire Primary, February</a:t>
            </a:r>
            <a:r>
              <a:rPr lang="en-US" dirty="0"/>
              <a:t>, 1996</a:t>
            </a:r>
          </a:p>
          <a:p>
            <a:r>
              <a:rPr lang="en-US" dirty="0"/>
              <a:t>Signed, Dated, and Title on Verso in Pencil</a:t>
            </a:r>
          </a:p>
          <a:p>
            <a:r>
              <a:rPr lang="en-US" dirty="0"/>
              <a:t>20" x 16" Gelatin Silver Print</a:t>
            </a:r>
          </a:p>
        </p:txBody>
      </p:sp>
    </p:spTree>
    <p:extLst>
      <p:ext uri="{BB962C8B-B14F-4D97-AF65-F5344CB8AC3E}">
        <p14:creationId xmlns:p14="http://schemas.microsoft.com/office/powerpoint/2010/main" val="314821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582" y="498764"/>
            <a:ext cx="2974109" cy="646331"/>
          </a:xfrm>
          <a:prstGeom prst="rect">
            <a:avLst/>
          </a:prstGeom>
          <a:noFill/>
        </p:spPr>
        <p:txBody>
          <a:bodyPr wrap="square" rtlCol="0">
            <a:spAutoFit/>
          </a:bodyPr>
          <a:lstStyle/>
          <a:p>
            <a:r>
              <a:rPr lang="en-US" b="1" dirty="0"/>
              <a:t>Julio </a:t>
            </a:r>
            <a:r>
              <a:rPr lang="en-US" b="1" dirty="0" err="1"/>
              <a:t>daCunha</a:t>
            </a:r>
            <a:endParaRPr lang="en-US" b="1" dirty="0"/>
          </a:p>
          <a:p>
            <a:r>
              <a:rPr lang="en-US" dirty="0"/>
              <a:t>[</a:t>
            </a:r>
            <a:r>
              <a:rPr lang="en-US" i="1" dirty="0"/>
              <a:t>Drawing of a Woman</a:t>
            </a:r>
            <a:r>
              <a:rPr lang="en-US" dirty="0"/>
              <a:t>], </a:t>
            </a:r>
            <a:r>
              <a:rPr lang="en-US" dirty="0" err="1"/>
              <a:t>n.d.</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778" t="24861" r="26482" b="23749"/>
          <a:stretch/>
        </p:blipFill>
        <p:spPr>
          <a:xfrm>
            <a:off x="4476750" y="498764"/>
            <a:ext cx="3943350" cy="5907042"/>
          </a:xfrm>
          <a:prstGeom prst="rect">
            <a:avLst/>
          </a:prstGeom>
        </p:spPr>
      </p:pic>
    </p:spTree>
    <p:extLst>
      <p:ext uri="{BB962C8B-B14F-4D97-AF65-F5344CB8AC3E}">
        <p14:creationId xmlns:p14="http://schemas.microsoft.com/office/powerpoint/2010/main" val="170327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379268"/>
            <a:ext cx="10550236" cy="1791277"/>
          </a:xfrm>
        </p:spPr>
        <p:txBody>
          <a:bodyPr>
            <a:normAutofit/>
          </a:bodyPr>
          <a:lstStyle/>
          <a:p>
            <a:r>
              <a:rPr lang="en-US" sz="1800" b="1" dirty="0">
                <a:latin typeface="+mn-lt"/>
              </a:rPr>
              <a:t>Renée Stout</a:t>
            </a:r>
            <a:br>
              <a:rPr lang="en-US" sz="1800" dirty="0">
                <a:latin typeface="+mn-lt"/>
              </a:rPr>
            </a:br>
            <a:r>
              <a:rPr lang="en-US" sz="1800" i="1" dirty="0">
                <a:latin typeface="+mn-lt"/>
              </a:rPr>
              <a:t>What the Oracle Said</a:t>
            </a:r>
            <a:r>
              <a:rPr lang="en-US" sz="1800" dirty="0">
                <a:latin typeface="+mn-lt"/>
              </a:rPr>
              <a:t>, 2020</a:t>
            </a:r>
            <a:br>
              <a:rPr lang="en-US" sz="1800" dirty="0">
                <a:latin typeface="+mn-lt"/>
              </a:rPr>
            </a:br>
            <a:r>
              <a:rPr lang="en-US" sz="1800" dirty="0">
                <a:latin typeface="+mn-lt"/>
              </a:rPr>
              <a:t>Edition of 18- A/P</a:t>
            </a:r>
            <a:br>
              <a:rPr lang="en-US" sz="1800" dirty="0">
                <a:latin typeface="+mn-lt"/>
              </a:rPr>
            </a:br>
            <a:r>
              <a:rPr lang="en-US" sz="1800" dirty="0">
                <a:latin typeface="+mn-lt"/>
              </a:rPr>
              <a:t>archival pigment print</a:t>
            </a:r>
            <a:br>
              <a:rPr lang="en-US" sz="1800" dirty="0">
                <a:latin typeface="+mn-lt"/>
              </a:rPr>
            </a:br>
            <a:r>
              <a:rPr lang="en-US" sz="1800" dirty="0">
                <a:latin typeface="+mn-lt"/>
              </a:rPr>
              <a:t>14" x 11" on paper 19" x 13" </a:t>
            </a:r>
          </a:p>
        </p:txBody>
      </p:sp>
      <p:pic>
        <p:nvPicPr>
          <p:cNvPr id="4" name="Content Placeholder 3" descr="H:\Acquisitons\Acquisitions since Dec 2019\Renee Stout\b867b8b3eaaf56f3cfda9bc10014bce9.jpe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236" y="379268"/>
            <a:ext cx="4982781" cy="6162076"/>
          </a:xfrm>
          <a:prstGeom prst="rect">
            <a:avLst/>
          </a:prstGeom>
          <a:noFill/>
          <a:ln>
            <a:noFill/>
          </a:ln>
        </p:spPr>
      </p:pic>
      <p:sp>
        <p:nvSpPr>
          <p:cNvPr id="3" name="Rectangle 2"/>
          <p:cNvSpPr/>
          <p:nvPr/>
        </p:nvSpPr>
        <p:spPr>
          <a:xfrm>
            <a:off x="151068" y="2576148"/>
            <a:ext cx="4350594" cy="2661370"/>
          </a:xfrm>
          <a:prstGeom prst="rect">
            <a:avLst/>
          </a:prstGeom>
        </p:spPr>
        <p:txBody>
          <a:bodyPr wrap="square">
            <a:spAutoFit/>
          </a:bodyPr>
          <a:lstStyle/>
          <a:p>
            <a:pPr>
              <a:lnSpc>
                <a:spcPct val="107000"/>
              </a:lnSpc>
            </a:pPr>
            <a:r>
              <a:rPr lang="en-US" sz="1200" dirty="0"/>
              <a:t>“It boggles my mind that during the worst pandemic this generation has ever seen, that people are having a hard time sheltering and taking this time to process and reassess their priorities, because our society has been moving at a pace that doesn’t leave much room for reflection and introspection. We live in a culture where we have been trained to constantly live outwardly and to want whatever we want, whenever we want it and fast. Time in quarantine has allowed me to ponder things spiritually and philosophically and I’ve come to the conclusion that the universe may be trying to send the world the message that it’s time for everyone to take some time to slow down and be still.“</a:t>
            </a:r>
          </a:p>
          <a:p>
            <a:pPr>
              <a:lnSpc>
                <a:spcPct val="107000"/>
              </a:lnSpc>
            </a:pPr>
            <a:endParaRPr lang="en-US" sz="1200" dirty="0"/>
          </a:p>
          <a:p>
            <a:pPr>
              <a:lnSpc>
                <a:spcPct val="107000"/>
              </a:lnSpc>
            </a:pPr>
            <a:r>
              <a:rPr lang="en-US" sz="1200" dirty="0"/>
              <a:t>- Renée Stout, August 2020</a:t>
            </a:r>
          </a:p>
        </p:txBody>
      </p:sp>
    </p:spTree>
    <p:extLst>
      <p:ext uri="{BB962C8B-B14F-4D97-AF65-F5344CB8AC3E}">
        <p14:creationId xmlns:p14="http://schemas.microsoft.com/office/powerpoint/2010/main" val="335599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lib-hodges.win.udel.edu\Users\azehnder\Documents\Acquisitons\Levell early 2020\Fatimas Daughter.jpg"/>
          <p:cNvPicPr>
            <a:picLocks noChangeAspect="1"/>
          </p:cNvPicPr>
          <p:nvPr/>
        </p:nvPicPr>
        <p:blipFill rotWithShape="1">
          <a:blip r:embed="rId2" cstate="print">
            <a:extLst>
              <a:ext uri="{28A0092B-C50C-407E-A947-70E740481C1C}">
                <a14:useLocalDpi xmlns:a14="http://schemas.microsoft.com/office/drawing/2010/main" val="0"/>
              </a:ext>
            </a:extLst>
          </a:blip>
          <a:srcRect l="11849" t="1599" r="17792" b="1234"/>
          <a:stretch/>
        </p:blipFill>
        <p:spPr bwMode="auto">
          <a:xfrm rot="5400000">
            <a:off x="7529451" y="29908"/>
            <a:ext cx="2473749" cy="2562165"/>
          </a:xfrm>
          <a:prstGeom prst="rect">
            <a:avLst/>
          </a:prstGeom>
          <a:noFill/>
          <a:ln>
            <a:noFill/>
          </a:ln>
          <a:extLst>
            <a:ext uri="{53640926-AAD7-44D8-BBD7-CCE9431645EC}">
              <a14:shadowObscured xmlns:a14="http://schemas.microsoft.com/office/drawing/2010/main"/>
            </a:ext>
          </a:extLst>
        </p:spPr>
      </p:pic>
      <p:pic>
        <p:nvPicPr>
          <p:cNvPr id="25" name="Picture 24" descr="\\lib-hodges.win.udel.edu\Users\azehnder\Documents\Acquisitons\Levell early 2020\Ven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046" y="1055215"/>
            <a:ext cx="5966755" cy="4475067"/>
          </a:xfrm>
          <a:prstGeom prst="rect">
            <a:avLst/>
          </a:prstGeom>
          <a:noFill/>
          <a:ln>
            <a:noFill/>
          </a:ln>
        </p:spPr>
      </p:pic>
      <p:sp>
        <p:nvSpPr>
          <p:cNvPr id="26" name="TextBox 25"/>
          <p:cNvSpPr txBox="1"/>
          <p:nvPr/>
        </p:nvSpPr>
        <p:spPr>
          <a:xfrm>
            <a:off x="288998" y="61547"/>
            <a:ext cx="4309379" cy="646331"/>
          </a:xfrm>
          <a:prstGeom prst="rect">
            <a:avLst/>
          </a:prstGeom>
          <a:noFill/>
        </p:spPr>
        <p:txBody>
          <a:bodyPr wrap="square" rtlCol="0">
            <a:spAutoFit/>
          </a:bodyPr>
          <a:lstStyle/>
          <a:p>
            <a:r>
              <a:rPr lang="en-US" b="1" dirty="0"/>
              <a:t>Diane </a:t>
            </a:r>
            <a:r>
              <a:rPr lang="en-US" b="1" dirty="0" err="1"/>
              <a:t>Levell</a:t>
            </a:r>
            <a:r>
              <a:rPr lang="en-US" b="1" dirty="0"/>
              <a:t>, </a:t>
            </a:r>
            <a:r>
              <a:rPr lang="en-US" dirty="0"/>
              <a:t>6 photographs</a:t>
            </a:r>
          </a:p>
          <a:p>
            <a:endParaRPr lang="en-US" dirty="0"/>
          </a:p>
        </p:txBody>
      </p:sp>
      <p:pic>
        <p:nvPicPr>
          <p:cNvPr id="27" name="Picture 26" descr="\\lib-hodges.win.udel.edu\Users\azehnder\Documents\Acquisitons\Levell early 2020\Paris Newstand.jpg"/>
          <p:cNvPicPr>
            <a:picLocks noChangeAspect="1"/>
          </p:cNvPicPr>
          <p:nvPr/>
        </p:nvPicPr>
        <p:blipFill rotWithShape="1">
          <a:blip r:embed="rId4" cstate="print">
            <a:extLst>
              <a:ext uri="{28A0092B-C50C-407E-A947-70E740481C1C}">
                <a14:useLocalDpi xmlns:a14="http://schemas.microsoft.com/office/drawing/2010/main" val="0"/>
              </a:ext>
            </a:extLst>
          </a:blip>
          <a:srcRect l="21660" t="10306" r="16731" b="3227"/>
          <a:stretch/>
        </p:blipFill>
        <p:spPr bwMode="auto">
          <a:xfrm rot="5400000">
            <a:off x="7593412" y="3629168"/>
            <a:ext cx="2456668" cy="2451324"/>
          </a:xfrm>
          <a:prstGeom prst="rect">
            <a:avLst/>
          </a:prstGeom>
          <a:noFill/>
          <a:ln>
            <a:noFill/>
          </a:ln>
          <a:extLst>
            <a:ext uri="{53640926-AAD7-44D8-BBD7-CCE9431645EC}">
              <a14:shadowObscured xmlns:a14="http://schemas.microsoft.com/office/drawing/2010/main"/>
            </a:ext>
          </a:extLst>
        </p:spPr>
      </p:pic>
      <p:sp>
        <p:nvSpPr>
          <p:cNvPr id="28" name="Rectangle 27"/>
          <p:cNvSpPr/>
          <p:nvPr/>
        </p:nvSpPr>
        <p:spPr>
          <a:xfrm>
            <a:off x="7616311" y="6083164"/>
            <a:ext cx="2687782" cy="649213"/>
          </a:xfrm>
          <a:prstGeom prst="rect">
            <a:avLst/>
          </a:prstGeom>
        </p:spPr>
        <p:txBody>
          <a:bodyPr wrap="squar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Paris </a:t>
            </a:r>
            <a:r>
              <a:rPr lang="en-US" i="1" dirty="0" err="1">
                <a:latin typeface="Calibri" panose="020F0502020204030204" pitchFamily="34" charset="0"/>
                <a:ea typeface="Calibri" panose="020F0502020204030204" pitchFamily="34" charset="0"/>
                <a:cs typeface="Times New Roman" panose="02020603050405020304" pitchFamily="18" charset="0"/>
              </a:rPr>
              <a:t>Newstand</a:t>
            </a:r>
            <a:r>
              <a:rPr lang="en-US" dirty="0">
                <a:latin typeface="Calibri" panose="020F0502020204030204" pitchFamily="34" charset="0"/>
                <a:ea typeface="Calibri" panose="020F0502020204030204" pitchFamily="34" charset="0"/>
                <a:cs typeface="Times New Roman" panose="02020603050405020304" pitchFamily="18" charset="0"/>
              </a:rPr>
              <a:t>, c. 1985</a:t>
            </a:r>
          </a:p>
          <a:p>
            <a:r>
              <a:rPr lang="en-US" dirty="0">
                <a:latin typeface="Calibri" panose="020F0502020204030204" pitchFamily="34" charset="0"/>
                <a:ea typeface="Calibri" panose="020F0502020204030204" pitchFamily="34" charset="0"/>
                <a:cs typeface="Times New Roman" panose="02020603050405020304" pitchFamily="18" charset="0"/>
              </a:rPr>
              <a:t>Gelatin silver print, A/P</a:t>
            </a:r>
          </a:p>
        </p:txBody>
      </p:sp>
      <p:sp>
        <p:nvSpPr>
          <p:cNvPr id="29" name="Rectangle 28"/>
          <p:cNvSpPr/>
          <p:nvPr/>
        </p:nvSpPr>
        <p:spPr>
          <a:xfrm>
            <a:off x="7237621" y="2547865"/>
            <a:ext cx="4147127" cy="923330"/>
          </a:xfrm>
          <a:prstGeom prst="rect">
            <a:avLst/>
          </a:prstGeom>
        </p:spPr>
        <p:txBody>
          <a:bodyPr wrap="squar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Fatima’s Daughter Making Borek, Turkey, </a:t>
            </a:r>
          </a:p>
          <a:p>
            <a:r>
              <a:rPr lang="en-US" dirty="0">
                <a:latin typeface="Calibri" panose="020F0502020204030204" pitchFamily="34" charset="0"/>
                <a:ea typeface="Calibri" panose="020F0502020204030204" pitchFamily="34" charset="0"/>
                <a:cs typeface="Times New Roman" panose="02020603050405020304" pitchFamily="18" charset="0"/>
              </a:rPr>
              <a:t>shot 1981/ printed 1986</a:t>
            </a:r>
          </a:p>
          <a:p>
            <a:r>
              <a:rPr lang="en-US" dirty="0">
                <a:latin typeface="Calibri" panose="020F0502020204030204" pitchFamily="34" charset="0"/>
                <a:ea typeface="Calibri" panose="020F0502020204030204" pitchFamily="34" charset="0"/>
                <a:cs typeface="Times New Roman" panose="02020603050405020304" pitchFamily="18" charset="0"/>
              </a:rPr>
              <a:t>Gelatin silver print</a:t>
            </a:r>
          </a:p>
        </p:txBody>
      </p:sp>
      <p:sp>
        <p:nvSpPr>
          <p:cNvPr id="30" name="Rectangle 29"/>
          <p:cNvSpPr/>
          <p:nvPr/>
        </p:nvSpPr>
        <p:spPr>
          <a:xfrm>
            <a:off x="702236" y="5658291"/>
            <a:ext cx="3764214" cy="653368"/>
          </a:xfrm>
          <a:prstGeom prst="rect">
            <a:avLst/>
          </a:prstGeom>
        </p:spPr>
        <p:txBody>
          <a:bodyPr wrap="squar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Venice</a:t>
            </a:r>
            <a:r>
              <a:rPr lang="en-US" dirty="0">
                <a:latin typeface="Calibri" panose="020F0502020204030204" pitchFamily="34" charset="0"/>
                <a:ea typeface="Calibri" panose="020F0502020204030204" pitchFamily="34" charset="0"/>
                <a:cs typeface="Times New Roman" panose="02020603050405020304" pitchFamily="18" charset="0"/>
              </a:rPr>
              <a:t>, 1989</a:t>
            </a:r>
          </a:p>
          <a:p>
            <a:r>
              <a:rPr lang="en-US" dirty="0">
                <a:latin typeface="Calibri" panose="020F0502020204030204" pitchFamily="34" charset="0"/>
                <a:ea typeface="Calibri" panose="020F0502020204030204" pitchFamily="34" charset="0"/>
                <a:cs typeface="Times New Roman" panose="02020603050405020304" pitchFamily="18" charset="0"/>
              </a:rPr>
              <a:t>Cyanotype and Gum </a:t>
            </a:r>
            <a:r>
              <a:rPr lang="en-US" dirty="0" err="1">
                <a:latin typeface="Calibri" panose="020F0502020204030204" pitchFamily="34" charset="0"/>
                <a:ea typeface="Calibri" panose="020F0502020204030204" pitchFamily="34" charset="0"/>
                <a:cs typeface="Times New Roman" panose="02020603050405020304" pitchFamily="18" charset="0"/>
              </a:rPr>
              <a:t>bichromate</a:t>
            </a:r>
            <a:r>
              <a:rPr lang="en-US" dirty="0">
                <a:latin typeface="Calibri" panose="020F0502020204030204" pitchFamily="34" charset="0"/>
                <a:ea typeface="Calibri" panose="020F0502020204030204" pitchFamily="34" charset="0"/>
                <a:cs typeface="Times New Roman" panose="02020603050405020304" pitchFamily="18" charset="0"/>
              </a:rPr>
              <a:t>, A/P</a:t>
            </a:r>
          </a:p>
        </p:txBody>
      </p:sp>
    </p:spTree>
    <p:extLst>
      <p:ext uri="{BB962C8B-B14F-4D97-AF65-F5344CB8AC3E}">
        <p14:creationId xmlns:p14="http://schemas.microsoft.com/office/powerpoint/2010/main" val="421506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1837" y="5703960"/>
            <a:ext cx="2614883" cy="369332"/>
          </a:xfrm>
          <a:prstGeom prst="rect">
            <a:avLst/>
          </a:prstGeom>
        </p:spPr>
        <p:txBody>
          <a:bodyPr wrap="non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Circle Center Radius</a:t>
            </a:r>
            <a:r>
              <a:rPr lang="en-US" dirty="0">
                <a:latin typeface="Calibri" panose="020F0502020204030204" pitchFamily="34" charset="0"/>
                <a:ea typeface="Calibri" panose="020F0502020204030204" pitchFamily="34" charset="0"/>
                <a:cs typeface="Times New Roman" panose="02020603050405020304" pitchFamily="18" charset="0"/>
              </a:rPr>
              <a:t>, 1981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787717" y="5703960"/>
            <a:ext cx="4186018" cy="369332"/>
          </a:xfrm>
          <a:prstGeom prst="rect">
            <a:avLst/>
          </a:prstGeom>
        </p:spPr>
        <p:txBody>
          <a:bodyPr wrap="non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Girl with Peasant Blouse and Blanket</a:t>
            </a:r>
            <a:r>
              <a:rPr lang="en-US" dirty="0">
                <a:latin typeface="Calibri" panose="020F0502020204030204" pitchFamily="34" charset="0"/>
                <a:ea typeface="Calibri" panose="020F0502020204030204" pitchFamily="34" charset="0"/>
                <a:cs typeface="Times New Roman" panose="02020603050405020304" pitchFamily="18" charset="0"/>
              </a:rPr>
              <a:t>, 1981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0291" y="200149"/>
            <a:ext cx="6096000" cy="1045286"/>
          </a:xfrm>
          <a:prstGeom prst="rect">
            <a:avLst/>
          </a:prstGeom>
        </p:spPr>
        <p:txBody>
          <a:bodyPr>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Linda Benedict-Jones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31 photographs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16” x 20” gelatin silver prints from the portrait series </a:t>
            </a:r>
            <a:r>
              <a:rPr lang="en-US" i="1" dirty="0">
                <a:latin typeface="Calibri" panose="020F0502020204030204" pitchFamily="34" charset="0"/>
                <a:ea typeface="Calibri" panose="020F0502020204030204" pitchFamily="34" charset="0"/>
                <a:cs typeface="Times New Roman" panose="02020603050405020304" pitchFamily="18" charset="0"/>
              </a:rPr>
              <a:t>CRLS (Cambridge Rindge &amp; Latin School)</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377" y="1870924"/>
            <a:ext cx="4861828" cy="38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l="4840" t="3947" r="4807" b="3947"/>
          <a:stretch>
            <a:fillRect/>
          </a:stretch>
        </p:blipFill>
        <p:spPr bwMode="auto">
          <a:xfrm>
            <a:off x="7125672" y="1314184"/>
            <a:ext cx="3510107" cy="438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79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6" y="110837"/>
            <a:ext cx="4211782" cy="1477328"/>
          </a:xfrm>
          <a:prstGeom prst="rect">
            <a:avLst/>
          </a:prstGeom>
          <a:noFill/>
        </p:spPr>
        <p:txBody>
          <a:bodyPr wrap="square" rtlCol="0">
            <a:spAutoFit/>
          </a:bodyPr>
          <a:lstStyle/>
          <a:p>
            <a:r>
              <a:rPr lang="en-US" b="1" dirty="0"/>
              <a:t>Peter </a:t>
            </a:r>
            <a:r>
              <a:rPr lang="en-US" b="1"/>
              <a:t>J. Cohen </a:t>
            </a:r>
            <a:r>
              <a:rPr lang="en-US" b="1" dirty="0"/>
              <a:t>Collection </a:t>
            </a:r>
            <a:r>
              <a:rPr lang="en-US" dirty="0">
                <a:hlinkClick r:id="rId2"/>
              </a:rPr>
              <a:t>https://www.pjcohencollection.com/</a:t>
            </a:r>
            <a:endParaRPr lang="en-US" dirty="0"/>
          </a:p>
          <a:p>
            <a:endParaRPr lang="en-US" dirty="0"/>
          </a:p>
          <a:p>
            <a:r>
              <a:rPr lang="en-US" dirty="0"/>
              <a:t>Snapshots from January 2020 visit to</a:t>
            </a:r>
          </a:p>
          <a:p>
            <a:r>
              <a:rPr lang="en-US" dirty="0"/>
              <a:t>the collection in New York City.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437" y="572502"/>
            <a:ext cx="3879273" cy="29094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8910" y="3666835"/>
            <a:ext cx="3879274" cy="290945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8620" y="572502"/>
            <a:ext cx="3879273" cy="290945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7562" y="3666835"/>
            <a:ext cx="3879273" cy="2909455"/>
          </a:xfrm>
          <a:prstGeom prst="rect">
            <a:avLst/>
          </a:prstGeom>
        </p:spPr>
      </p:pic>
    </p:spTree>
    <p:extLst>
      <p:ext uri="{BB962C8B-B14F-4D97-AF65-F5344CB8AC3E}">
        <p14:creationId xmlns:p14="http://schemas.microsoft.com/office/powerpoint/2010/main" val="315287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8343"/>
            <a:ext cx="6096000" cy="5078313"/>
          </a:xfrm>
          <a:prstGeom prst="rect">
            <a:avLst/>
          </a:prstGeom>
        </p:spPr>
        <p:txBody>
          <a:bodyPr>
            <a:spAutoFit/>
          </a:bodyPr>
          <a:lstStyle/>
          <a:p>
            <a:r>
              <a:rPr lang="en-US" dirty="0">
                <a:solidFill>
                  <a:srgbClr val="222222"/>
                </a:solidFill>
                <a:latin typeface="Arial" panose="020B0604020202020204" pitchFamily="34" charset="0"/>
              </a:rPr>
              <a:t>Albums: 1</a:t>
            </a:r>
          </a:p>
          <a:p>
            <a:r>
              <a:rPr lang="en-US" dirty="0">
                <a:solidFill>
                  <a:srgbClr val="222222"/>
                </a:solidFill>
                <a:latin typeface="Arial" panose="020B0604020202020204" pitchFamily="34" charset="0"/>
              </a:rPr>
              <a:t>Compilations/Publications: 5</a:t>
            </a:r>
          </a:p>
          <a:p>
            <a:r>
              <a:rPr lang="en-US" dirty="0">
                <a:solidFill>
                  <a:srgbClr val="222222"/>
                </a:solidFill>
                <a:latin typeface="Arial" panose="020B0604020202020204" pitchFamily="34" charset="0"/>
              </a:rPr>
              <a:t>Individual photographs: 128</a:t>
            </a:r>
          </a:p>
          <a:p>
            <a:br>
              <a:rPr lang="en-US" dirty="0">
                <a:solidFill>
                  <a:srgbClr val="222222"/>
                </a:solidFill>
                <a:latin typeface="Arial" panose="020B0604020202020204" pitchFamily="34" charset="0"/>
              </a:rPr>
            </a:br>
            <a:r>
              <a:rPr lang="en-US" dirty="0">
                <a:solidFill>
                  <a:srgbClr val="222222"/>
                </a:solidFill>
                <a:latin typeface="Arial" panose="020B0604020202020204" pitchFamily="34" charset="0"/>
              </a:rPr>
              <a:t>Breakdown of types of individual photographs:</a:t>
            </a:r>
          </a:p>
          <a:p>
            <a:r>
              <a:rPr lang="en-US" dirty="0">
                <a:solidFill>
                  <a:srgbClr val="222222"/>
                </a:solidFill>
                <a:latin typeface="Arial" panose="020B0604020202020204" pitchFamily="34" charset="0"/>
              </a:rPr>
              <a:t>Photographs in 4”x6" sleeves:</a:t>
            </a:r>
            <a:br>
              <a:rPr lang="en-US" dirty="0">
                <a:solidFill>
                  <a:srgbClr val="222222"/>
                </a:solidFill>
                <a:latin typeface="Arial" panose="020B0604020202020204" pitchFamily="34" charset="0"/>
              </a:rPr>
            </a:br>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Black and white: 72</a:t>
            </a:r>
          </a:p>
          <a:p>
            <a:r>
              <a:rPr lang="en-US" dirty="0">
                <a:solidFill>
                  <a:srgbClr val="222222"/>
                </a:solidFill>
                <a:latin typeface="Arial" panose="020B0604020202020204" pitchFamily="34" charset="0"/>
              </a:rPr>
              <a:t>Hand tinted: 5</a:t>
            </a:r>
          </a:p>
          <a:p>
            <a:r>
              <a:rPr lang="en-US" dirty="0">
                <a:solidFill>
                  <a:srgbClr val="222222"/>
                </a:solidFill>
                <a:latin typeface="Arial" panose="020B0604020202020204" pitchFamily="34" charset="0"/>
              </a:rPr>
              <a:t>Color: 3</a:t>
            </a:r>
          </a:p>
          <a:p>
            <a:br>
              <a:rPr lang="en-US" dirty="0"/>
            </a:br>
            <a:r>
              <a:rPr lang="en-US" dirty="0">
                <a:solidFill>
                  <a:srgbClr val="222222"/>
                </a:solidFill>
                <a:latin typeface="Arial" panose="020B0604020202020204" pitchFamily="34" charset="0"/>
              </a:rPr>
              <a:t>Photographs in 8”x10" sleeves:</a:t>
            </a:r>
            <a:br>
              <a:rPr lang="en-US" dirty="0"/>
            </a:br>
            <a:r>
              <a:rPr lang="en-US" dirty="0">
                <a:solidFill>
                  <a:srgbClr val="222222"/>
                </a:solidFill>
                <a:latin typeface="Arial" panose="020B0604020202020204" pitchFamily="34" charset="0"/>
              </a:rPr>
              <a:t>Black and white: 25</a:t>
            </a:r>
            <a:br>
              <a:rPr lang="en-US" dirty="0"/>
            </a:br>
            <a:r>
              <a:rPr lang="en-US" dirty="0">
                <a:solidFill>
                  <a:srgbClr val="222222"/>
                </a:solidFill>
                <a:latin typeface="Arial" panose="020B0604020202020204" pitchFamily="34" charset="0"/>
              </a:rPr>
              <a:t>Hand tinted: 8</a:t>
            </a:r>
            <a:br>
              <a:rPr lang="en-US" dirty="0"/>
            </a:br>
            <a:r>
              <a:rPr lang="en-US" dirty="0">
                <a:solidFill>
                  <a:srgbClr val="222222"/>
                </a:solidFill>
                <a:latin typeface="Arial" panose="020B0604020202020204" pitchFamily="34" charset="0"/>
              </a:rPr>
              <a:t>Cyanotypes: 2</a:t>
            </a:r>
            <a:br>
              <a:rPr lang="en-US" dirty="0"/>
            </a:br>
            <a:r>
              <a:rPr lang="en-US" dirty="0">
                <a:solidFill>
                  <a:srgbClr val="222222"/>
                </a:solidFill>
                <a:latin typeface="Arial" panose="020B0604020202020204" pitchFamily="34" charset="0"/>
              </a:rPr>
              <a:t>Color: 2</a:t>
            </a:r>
            <a:br>
              <a:rPr lang="en-US" dirty="0"/>
            </a:br>
            <a:br>
              <a:rPr lang="en-US" dirty="0"/>
            </a:br>
            <a:r>
              <a:rPr lang="en-US" dirty="0">
                <a:solidFill>
                  <a:srgbClr val="222222"/>
                </a:solidFill>
                <a:latin typeface="Arial" panose="020B0604020202020204" pitchFamily="34" charset="0"/>
              </a:rPr>
              <a:t>Photographs in 3”x4" sleeves: 11, all black and white</a:t>
            </a:r>
            <a:endParaRPr lang="en-US" dirty="0"/>
          </a:p>
        </p:txBody>
      </p:sp>
      <p:sp>
        <p:nvSpPr>
          <p:cNvPr id="3" name="TextBox 2"/>
          <p:cNvSpPr txBox="1"/>
          <p:nvPr/>
        </p:nvSpPr>
        <p:spPr>
          <a:xfrm>
            <a:off x="794327" y="110838"/>
            <a:ext cx="3842328" cy="369332"/>
          </a:xfrm>
          <a:prstGeom prst="rect">
            <a:avLst/>
          </a:prstGeom>
          <a:noFill/>
        </p:spPr>
        <p:txBody>
          <a:bodyPr wrap="square" rtlCol="0">
            <a:spAutoFit/>
          </a:bodyPr>
          <a:lstStyle/>
          <a:p>
            <a:r>
              <a:rPr lang="en-US" dirty="0"/>
              <a:t>Inventory of Peter Cohen Gift</a:t>
            </a:r>
          </a:p>
        </p:txBody>
      </p:sp>
    </p:spTree>
    <p:extLst>
      <p:ext uri="{BB962C8B-B14F-4D97-AF65-F5344CB8AC3E}">
        <p14:creationId xmlns:p14="http://schemas.microsoft.com/office/powerpoint/2010/main" val="97341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4636655" cy="646331"/>
          </a:xfrm>
          <a:prstGeom prst="rect">
            <a:avLst/>
          </a:prstGeom>
          <a:noFill/>
        </p:spPr>
        <p:txBody>
          <a:bodyPr wrap="square" rtlCol="0">
            <a:spAutoFit/>
          </a:bodyPr>
          <a:lstStyle/>
          <a:p>
            <a:r>
              <a:rPr lang="en-US" dirty="0"/>
              <a:t>13 works of art: prints, maps, watercolor, and painting on copper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506" t="28336" r="32372" b="28406"/>
          <a:stretch/>
        </p:blipFill>
        <p:spPr>
          <a:xfrm rot="5400000">
            <a:off x="8376448" y="832857"/>
            <a:ext cx="2959531" cy="258648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656" t="17991" r="19152" b="15223"/>
          <a:stretch/>
        </p:blipFill>
        <p:spPr>
          <a:xfrm>
            <a:off x="2116282" y="770592"/>
            <a:ext cx="3293918" cy="28352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499" t="6961" r="1056"/>
          <a:stretch/>
        </p:blipFill>
        <p:spPr>
          <a:xfrm>
            <a:off x="2116282" y="3844376"/>
            <a:ext cx="3960381" cy="2957412"/>
          </a:xfrm>
          <a:prstGeom prst="rect">
            <a:avLst/>
          </a:prstGeom>
        </p:spPr>
      </p:pic>
      <p:sp>
        <p:nvSpPr>
          <p:cNvPr id="2" name="Rectangle 1"/>
          <p:cNvSpPr/>
          <p:nvPr/>
        </p:nvSpPr>
        <p:spPr>
          <a:xfrm>
            <a:off x="6166460" y="6063124"/>
            <a:ext cx="6096000" cy="523220"/>
          </a:xfrm>
          <a:prstGeom prst="rect">
            <a:avLst/>
          </a:prstGeom>
        </p:spPr>
        <p:txBody>
          <a:bodyPr>
            <a:spAutoFit/>
          </a:bodyPr>
          <a:lstStyle/>
          <a:p>
            <a:r>
              <a:rPr lang="en-US" sz="1400" b="1" dirty="0">
                <a:solidFill>
                  <a:srgbClr val="353530"/>
                </a:solidFill>
              </a:rPr>
              <a:t>Francisco Goya</a:t>
            </a:r>
            <a:r>
              <a:rPr lang="en-US" sz="1400" i="1" dirty="0">
                <a:solidFill>
                  <a:srgbClr val="353530"/>
                </a:solidFill>
              </a:rPr>
              <a:t>, </a:t>
            </a:r>
            <a:r>
              <a:rPr lang="en-US" sz="1400" i="1" dirty="0" err="1">
                <a:solidFill>
                  <a:srgbClr val="353530"/>
                </a:solidFill>
              </a:rPr>
              <a:t>Escapan</a:t>
            </a:r>
            <a:r>
              <a:rPr lang="en-US" sz="1400" i="1" dirty="0">
                <a:solidFill>
                  <a:srgbClr val="353530"/>
                </a:solidFill>
              </a:rPr>
              <a:t> entre las Llamas (They Escape Through the Flames), </a:t>
            </a:r>
            <a:r>
              <a:rPr lang="en-US" sz="1400" dirty="0">
                <a:solidFill>
                  <a:srgbClr val="353530"/>
                </a:solidFill>
              </a:rPr>
              <a:t>c.</a:t>
            </a:r>
            <a:r>
              <a:rPr lang="es-ES" sz="1400" dirty="0"/>
              <a:t>1810, </a:t>
            </a:r>
            <a:r>
              <a:rPr lang="es-ES" sz="1400" dirty="0" err="1"/>
              <a:t>from</a:t>
            </a:r>
            <a:r>
              <a:rPr lang="es-ES" sz="1400" dirty="0"/>
              <a:t> </a:t>
            </a:r>
            <a:r>
              <a:rPr lang="es-ES" sz="1400" i="1" dirty="0"/>
              <a:t>Los Desastres de la Guerra, </a:t>
            </a:r>
            <a:r>
              <a:rPr lang="es-ES" sz="1400" dirty="0" err="1"/>
              <a:t>etching</a:t>
            </a:r>
            <a:r>
              <a:rPr lang="es-ES" sz="1400" dirty="0"/>
              <a:t> and </a:t>
            </a:r>
            <a:r>
              <a:rPr lang="es-ES" sz="1400" dirty="0" err="1"/>
              <a:t>burin</a:t>
            </a:r>
            <a:r>
              <a:rPr lang="es-ES" sz="1400" dirty="0"/>
              <a:t> </a:t>
            </a:r>
            <a:r>
              <a:rPr lang="es-ES" sz="1400" dirty="0" err="1"/>
              <a:t>on</a:t>
            </a:r>
            <a:r>
              <a:rPr lang="es-ES" sz="1400" dirty="0"/>
              <a:t> </a:t>
            </a:r>
            <a:r>
              <a:rPr lang="es-ES" sz="1400" dirty="0" err="1"/>
              <a:t>paper</a:t>
            </a:r>
            <a:endParaRPr lang="en-US" sz="1400" dirty="0"/>
          </a:p>
        </p:txBody>
      </p:sp>
      <p:sp>
        <p:nvSpPr>
          <p:cNvPr id="8" name="TextBox 7"/>
          <p:cNvSpPr txBox="1"/>
          <p:nvPr/>
        </p:nvSpPr>
        <p:spPr>
          <a:xfrm>
            <a:off x="5534027" y="770592"/>
            <a:ext cx="2495550" cy="954107"/>
          </a:xfrm>
          <a:prstGeom prst="rect">
            <a:avLst/>
          </a:prstGeom>
          <a:noFill/>
        </p:spPr>
        <p:txBody>
          <a:bodyPr wrap="square" rtlCol="0">
            <a:spAutoFit/>
          </a:bodyPr>
          <a:lstStyle/>
          <a:p>
            <a:r>
              <a:rPr lang="en-US" sz="1400" b="1" dirty="0" err="1"/>
              <a:t>Käthe</a:t>
            </a:r>
            <a:r>
              <a:rPr lang="en-US" sz="1400" b="1" dirty="0"/>
              <a:t> Kollwitz</a:t>
            </a:r>
          </a:p>
          <a:p>
            <a:r>
              <a:rPr lang="de-DE" sz="1400" i="1" dirty="0"/>
              <a:t>Vier Männer in der Kneipe (Four Men in a Tavern), </a:t>
            </a:r>
            <a:r>
              <a:rPr lang="de-DE" sz="1400" dirty="0"/>
              <a:t>1892-1893</a:t>
            </a:r>
          </a:p>
          <a:p>
            <a:r>
              <a:rPr lang="de-DE" sz="1400" dirty="0"/>
              <a:t>etching on paper</a:t>
            </a:r>
            <a:endParaRPr lang="en-US" sz="1400" dirty="0"/>
          </a:p>
        </p:txBody>
      </p:sp>
      <p:sp>
        <p:nvSpPr>
          <p:cNvPr id="9" name="TextBox 8"/>
          <p:cNvSpPr txBox="1"/>
          <p:nvPr/>
        </p:nvSpPr>
        <p:spPr>
          <a:xfrm>
            <a:off x="8439149" y="3726498"/>
            <a:ext cx="3638551" cy="738664"/>
          </a:xfrm>
          <a:prstGeom prst="rect">
            <a:avLst/>
          </a:prstGeom>
          <a:noFill/>
        </p:spPr>
        <p:txBody>
          <a:bodyPr wrap="square" rtlCol="0">
            <a:spAutoFit/>
          </a:bodyPr>
          <a:lstStyle/>
          <a:p>
            <a:r>
              <a:rPr lang="en-US" sz="1400" b="1" dirty="0"/>
              <a:t>Edouard </a:t>
            </a:r>
            <a:r>
              <a:rPr lang="en-US" sz="1400" b="1" dirty="0" err="1"/>
              <a:t>Manet</a:t>
            </a:r>
            <a:endParaRPr lang="en-US" sz="1400" b="1" dirty="0"/>
          </a:p>
          <a:p>
            <a:r>
              <a:rPr lang="en-US" sz="1400" i="1" dirty="0"/>
              <a:t>Baudelaire,</a:t>
            </a:r>
            <a:r>
              <a:rPr lang="en-US" sz="1400" dirty="0"/>
              <a:t> 1868</a:t>
            </a:r>
          </a:p>
          <a:p>
            <a:r>
              <a:rPr lang="en-US" sz="1400" dirty="0"/>
              <a:t>etching on paper</a:t>
            </a:r>
          </a:p>
        </p:txBody>
      </p:sp>
    </p:spTree>
    <p:extLst>
      <p:ext uri="{BB962C8B-B14F-4D97-AF65-F5344CB8AC3E}">
        <p14:creationId xmlns:p14="http://schemas.microsoft.com/office/powerpoint/2010/main" val="26255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920" y="240144"/>
            <a:ext cx="7858607" cy="5893956"/>
          </a:xfrm>
          <a:prstGeom prst="rect">
            <a:avLst/>
          </a:prstGeom>
        </p:spPr>
      </p:pic>
      <p:sp>
        <p:nvSpPr>
          <p:cNvPr id="3" name="TextBox 2"/>
          <p:cNvSpPr txBox="1"/>
          <p:nvPr/>
        </p:nvSpPr>
        <p:spPr>
          <a:xfrm>
            <a:off x="914844" y="240144"/>
            <a:ext cx="3454400" cy="1200329"/>
          </a:xfrm>
          <a:prstGeom prst="rect">
            <a:avLst/>
          </a:prstGeom>
          <a:noFill/>
        </p:spPr>
        <p:txBody>
          <a:bodyPr wrap="square" rtlCol="0">
            <a:spAutoFit/>
          </a:bodyPr>
          <a:lstStyle/>
          <a:p>
            <a:r>
              <a:rPr lang="en-US" b="1" dirty="0"/>
              <a:t>Stephen Tanis</a:t>
            </a:r>
          </a:p>
          <a:p>
            <a:r>
              <a:rPr lang="en-US" i="1" dirty="0" err="1"/>
              <a:t>Baccante</a:t>
            </a:r>
            <a:r>
              <a:rPr lang="en-US" dirty="0"/>
              <a:t>, 1987</a:t>
            </a:r>
          </a:p>
          <a:p>
            <a:r>
              <a:rPr lang="en-US" dirty="0"/>
              <a:t>oil on linen</a:t>
            </a:r>
          </a:p>
          <a:p>
            <a:r>
              <a:rPr lang="en-US" dirty="0"/>
              <a:t>45 ½” x 72”</a:t>
            </a:r>
          </a:p>
        </p:txBody>
      </p:sp>
    </p:spTree>
    <p:extLst>
      <p:ext uri="{BB962C8B-B14F-4D97-AF65-F5344CB8AC3E}">
        <p14:creationId xmlns:p14="http://schemas.microsoft.com/office/powerpoint/2010/main" val="382298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0395" y="2303097"/>
            <a:ext cx="3712684" cy="3636417"/>
          </a:xfrm>
          <a:prstGeom prst="rect">
            <a:avLst/>
          </a:prstGeom>
        </p:spPr>
      </p:pic>
      <p:sp>
        <p:nvSpPr>
          <p:cNvPr id="3" name="TextBox 2"/>
          <p:cNvSpPr txBox="1"/>
          <p:nvPr/>
        </p:nvSpPr>
        <p:spPr>
          <a:xfrm>
            <a:off x="1200395" y="177800"/>
            <a:ext cx="5144654" cy="2308324"/>
          </a:xfrm>
          <a:prstGeom prst="rect">
            <a:avLst/>
          </a:prstGeom>
          <a:noFill/>
        </p:spPr>
        <p:txBody>
          <a:bodyPr wrap="square" rtlCol="0">
            <a:spAutoFit/>
          </a:bodyPr>
          <a:lstStyle/>
          <a:p>
            <a:r>
              <a:rPr lang="en-US" b="1" dirty="0"/>
              <a:t>Larry Fink,</a:t>
            </a:r>
            <a:r>
              <a:rPr lang="en-US" dirty="0"/>
              <a:t> 46 photographs</a:t>
            </a:r>
          </a:p>
          <a:p>
            <a:endParaRPr lang="en-US" b="1" dirty="0"/>
          </a:p>
          <a:p>
            <a:r>
              <a:rPr lang="en-US" i="1" dirty="0"/>
              <a:t>Ed Rendell’s Inauguration, Harrisburg Pennsylvania, January</a:t>
            </a:r>
            <a:r>
              <a:rPr lang="en-US" dirty="0"/>
              <a:t>, 2003</a:t>
            </a:r>
          </a:p>
          <a:p>
            <a:r>
              <a:rPr lang="en-US" dirty="0"/>
              <a:t>Signed, Dated and Titled on verso</a:t>
            </a:r>
          </a:p>
          <a:p>
            <a:r>
              <a:rPr lang="en-US" dirty="0"/>
              <a:t>20" x 16" Gelatin Silver Print</a:t>
            </a:r>
          </a:p>
          <a:p>
            <a:endParaRPr lang="en-US" dirty="0"/>
          </a:p>
          <a:p>
            <a:endParaRPr lang="en-US" dirty="0"/>
          </a:p>
        </p:txBody>
      </p:sp>
      <p:pic>
        <p:nvPicPr>
          <p:cNvPr id="4" name="Picture 3"/>
          <p:cNvPicPr>
            <a:picLocks noChangeAspect="1"/>
          </p:cNvPicPr>
          <p:nvPr/>
        </p:nvPicPr>
        <p:blipFill>
          <a:blip r:embed="rId3"/>
          <a:stretch>
            <a:fillRect/>
          </a:stretch>
        </p:blipFill>
        <p:spPr>
          <a:xfrm>
            <a:off x="6394279" y="2226897"/>
            <a:ext cx="3754872" cy="3636417"/>
          </a:xfrm>
          <a:prstGeom prst="rect">
            <a:avLst/>
          </a:prstGeom>
        </p:spPr>
      </p:pic>
      <p:sp>
        <p:nvSpPr>
          <p:cNvPr id="5" name="Rectangle 4"/>
          <p:cNvSpPr/>
          <p:nvPr/>
        </p:nvSpPr>
        <p:spPr>
          <a:xfrm>
            <a:off x="6394279" y="1008796"/>
            <a:ext cx="6096000" cy="923330"/>
          </a:xfrm>
          <a:prstGeom prst="rect">
            <a:avLst/>
          </a:prstGeom>
        </p:spPr>
        <p:txBody>
          <a:bodyPr>
            <a:spAutoFit/>
          </a:bodyPr>
          <a:lstStyle/>
          <a:p>
            <a:r>
              <a:rPr lang="en-US" i="1" dirty="0"/>
              <a:t>Torricelli/Zimmer Campaign, New Jersey, October</a:t>
            </a:r>
            <a:r>
              <a:rPr lang="en-US" dirty="0"/>
              <a:t>, 1996</a:t>
            </a:r>
          </a:p>
          <a:p>
            <a:r>
              <a:rPr lang="en-US" dirty="0"/>
              <a:t>Signed, Dated, and Title on verso</a:t>
            </a:r>
          </a:p>
          <a:p>
            <a:r>
              <a:rPr lang="en-US" dirty="0"/>
              <a:t>20" x 16" Gelatin Silver Print</a:t>
            </a:r>
          </a:p>
        </p:txBody>
      </p:sp>
    </p:spTree>
    <p:extLst>
      <p:ext uri="{BB962C8B-B14F-4D97-AF65-F5344CB8AC3E}">
        <p14:creationId xmlns:p14="http://schemas.microsoft.com/office/powerpoint/2010/main" val="2549756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569</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Museums Acquisitions 2020 with select images  compiled by Amanda Zehnder, Ph.D. Chief Curator, Museums</vt:lpstr>
      <vt:lpstr>Renée Stout What the Oracle Said, 2020 Edition of 18- A/P archival pigment print 14" x 11" on paper 19" x 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of Museums Acquisitions 2020</dc:title>
  <dc:creator>Amanda Zehnder</dc:creator>
  <cp:lastModifiedBy>Amanda Zehnder</cp:lastModifiedBy>
  <cp:revision>45</cp:revision>
  <dcterms:created xsi:type="dcterms:W3CDTF">2020-12-14T01:49:08Z</dcterms:created>
  <dcterms:modified xsi:type="dcterms:W3CDTF">2021-02-17T19:20:31Z</dcterms:modified>
</cp:coreProperties>
</file>