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/>
            </a:lvl1pPr>
          </a:lstStyle>
          <a:p>
            <a:r>
              <a:rPr lang="en-US" dirty="0" smtClean="0"/>
              <a:t>Museums Acquisitions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4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3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4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17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3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7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6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7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6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AD352-3E93-4925-B452-67A221B0BBAD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90C8F-31DE-440D-9BAD-84B6F6BB5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7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Museums Acquisitions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First Half of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1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 err="1"/>
              <a:t>Elbaite</a:t>
            </a:r>
            <a:r>
              <a:rPr lang="en-US" sz="1800" dirty="0"/>
              <a:t> (Tourmaline group), </a:t>
            </a:r>
            <a:r>
              <a:rPr lang="en-US" sz="1800" dirty="0" err="1"/>
              <a:t>Cruzeiro</a:t>
            </a:r>
            <a:r>
              <a:rPr lang="en-US" sz="1800" dirty="0"/>
              <a:t> mine, Minas </a:t>
            </a:r>
            <a:r>
              <a:rPr lang="en-US" sz="1800" dirty="0" err="1"/>
              <a:t>Gerais</a:t>
            </a:r>
            <a:r>
              <a:rPr lang="en-US" sz="1800" dirty="0"/>
              <a:t>, Brazil, 8 1/2 </a:t>
            </a:r>
            <a:r>
              <a:rPr lang="en-US" sz="1800" dirty="0" smtClean="0"/>
              <a:t>inches.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40" y="1359633"/>
            <a:ext cx="6519920" cy="4351338"/>
          </a:xfrm>
        </p:spPr>
      </p:pic>
    </p:spTree>
    <p:extLst>
      <p:ext uri="{BB962C8B-B14F-4D97-AF65-F5344CB8AC3E}">
        <p14:creationId xmlns:p14="http://schemas.microsoft.com/office/powerpoint/2010/main" val="227686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975" y="5174074"/>
            <a:ext cx="6255327" cy="927966"/>
          </a:xfrm>
        </p:spPr>
        <p:txBody>
          <a:bodyPr>
            <a:noAutofit/>
          </a:bodyPr>
          <a:lstStyle/>
          <a:p>
            <a:r>
              <a:rPr lang="es-ES" sz="1800" dirty="0"/>
              <a:t>Goya (Francisco de Goya y </a:t>
            </a:r>
            <a:r>
              <a:rPr lang="es-ES" sz="1800" dirty="0" smtClean="0"/>
              <a:t>Lucientes), (</a:t>
            </a:r>
            <a:r>
              <a:rPr lang="en-US" sz="1800" dirty="0" smtClean="0"/>
              <a:t>Spanish, 1746–1828)</a:t>
            </a:r>
            <a:br>
              <a:rPr lang="en-US" sz="1800" dirty="0" smtClean="0"/>
            </a:br>
            <a:r>
              <a:rPr lang="en-US" sz="1800" i="1" dirty="0" smtClean="0"/>
              <a:t>The </a:t>
            </a:r>
            <a:r>
              <a:rPr lang="en-US" sz="1800" i="1" dirty="0"/>
              <a:t>Agility and Audacity of </a:t>
            </a:r>
            <a:r>
              <a:rPr lang="en-US" sz="1800" i="1" dirty="0" err="1"/>
              <a:t>Juanito</a:t>
            </a:r>
            <a:r>
              <a:rPr lang="en-US" sz="1800" i="1" dirty="0"/>
              <a:t> </a:t>
            </a:r>
            <a:r>
              <a:rPr lang="en-US" sz="1800" i="1" dirty="0" err="1"/>
              <a:t>Apiñani</a:t>
            </a:r>
            <a:r>
              <a:rPr lang="en-US" sz="1800" i="1" dirty="0"/>
              <a:t> in the Ring at </a:t>
            </a:r>
            <a:r>
              <a:rPr lang="en-US" sz="1800" i="1" dirty="0" smtClean="0"/>
              <a:t>Madrid</a:t>
            </a:r>
            <a:r>
              <a:rPr lang="en-US" sz="1800" dirty="0" smtClean="0"/>
              <a:t>, 1816</a:t>
            </a:r>
            <a:br>
              <a:rPr lang="en-US" sz="1800" dirty="0" smtClean="0"/>
            </a:br>
            <a:r>
              <a:rPr lang="en-US" sz="1800" dirty="0" smtClean="0"/>
              <a:t>etching and aquatint on paper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Plate </a:t>
            </a:r>
            <a:r>
              <a:rPr lang="en-US" sz="1800" dirty="0"/>
              <a:t>20 from the '</a:t>
            </a:r>
            <a:r>
              <a:rPr lang="en-US" sz="1800" dirty="0" err="1"/>
              <a:t>Tauromaquia</a:t>
            </a:r>
            <a:r>
              <a:rPr lang="en-US" sz="1800" dirty="0"/>
              <a:t>'</a:t>
            </a:r>
            <a:br>
              <a:rPr lang="en-US" sz="1800" dirty="0"/>
            </a:br>
            <a:r>
              <a:rPr lang="en-US" sz="1800" dirty="0"/>
              <a:t>Etching, aquatint, </a:t>
            </a:r>
            <a:r>
              <a:rPr lang="en-US" sz="1800" dirty="0" smtClean="0"/>
              <a:t>1816</a:t>
            </a:r>
            <a:br>
              <a:rPr lang="en-US" sz="1800" dirty="0" smtClean="0"/>
            </a:br>
            <a:r>
              <a:rPr lang="en-US" sz="1800" dirty="0" smtClean="0"/>
              <a:t>Plate mark: </a:t>
            </a:r>
            <a:r>
              <a:rPr lang="en-US" sz="1800" dirty="0" smtClean="0"/>
              <a:t>9 </a:t>
            </a:r>
            <a:r>
              <a:rPr lang="en-US" sz="1800" dirty="0"/>
              <a:t>5/8 × 13 7/8 in. (24.5 × 35.3 cm)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4745" r="6539" b="9926"/>
          <a:stretch/>
        </p:blipFill>
        <p:spPr>
          <a:xfrm>
            <a:off x="2290618" y="1"/>
            <a:ext cx="6659951" cy="4755418"/>
          </a:xfrm>
        </p:spPr>
      </p:pic>
      <p:sp>
        <p:nvSpPr>
          <p:cNvPr id="5" name="TextBox 4"/>
          <p:cNvSpPr txBox="1"/>
          <p:nvPr/>
        </p:nvSpPr>
        <p:spPr>
          <a:xfrm>
            <a:off x="9781309" y="646546"/>
            <a:ext cx="2189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Acquired in honor of Janis Tomlinson’s</a:t>
            </a:r>
          </a:p>
          <a:p>
            <a:r>
              <a:rPr lang="en-US" dirty="0"/>
              <a:t>r</a:t>
            </a:r>
            <a:r>
              <a:rPr lang="en-US" dirty="0" smtClean="0"/>
              <a:t>etirement.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034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Attributed </a:t>
            </a:r>
            <a:r>
              <a:rPr lang="en-US" sz="1800" dirty="0"/>
              <a:t>to </a:t>
            </a:r>
            <a:r>
              <a:rPr lang="en-US" sz="1800" dirty="0" err="1"/>
              <a:t>Adolphe</a:t>
            </a:r>
            <a:r>
              <a:rPr lang="en-US" sz="1800" dirty="0"/>
              <a:t> Braun and Co., </a:t>
            </a:r>
            <a:r>
              <a:rPr lang="en-US" sz="1800" i="1" dirty="0"/>
              <a:t>[Roman Forum Panorama]</a:t>
            </a:r>
            <a:r>
              <a:rPr lang="en-US" sz="1800" dirty="0"/>
              <a:t>, c. 1890, carbon print photograph. In its original frame. </a:t>
            </a:r>
            <a:r>
              <a:rPr lang="en-US" sz="1800" dirty="0" smtClean="0"/>
              <a:t>57 </a:t>
            </a:r>
            <a:r>
              <a:rPr lang="en-US" sz="1800" dirty="0"/>
              <a:t>x </a:t>
            </a:r>
            <a:r>
              <a:rPr lang="en-US" sz="1800" dirty="0" smtClean="0"/>
              <a:t>30 inches, </a:t>
            </a:r>
            <a:r>
              <a:rPr lang="en-US" sz="1800" dirty="0"/>
              <a:t>including the </a:t>
            </a:r>
            <a:r>
              <a:rPr lang="en-US" sz="1800" dirty="0" smtClean="0"/>
              <a:t>frame.</a:t>
            </a:r>
            <a:br>
              <a:rPr lang="en-US" sz="1800" dirty="0" smtClean="0"/>
            </a:br>
            <a:r>
              <a:rPr lang="en-US" sz="1800" dirty="0" smtClean="0"/>
              <a:t>Gift of Ralph </a:t>
            </a:r>
            <a:r>
              <a:rPr lang="en-US" sz="1800" dirty="0" err="1" smtClean="0"/>
              <a:t>Nigro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" t="2196" r="1763" b="3559"/>
          <a:stretch/>
        </p:blipFill>
        <p:spPr>
          <a:xfrm>
            <a:off x="911469" y="1463965"/>
            <a:ext cx="9410700" cy="4909930"/>
          </a:xfrm>
        </p:spPr>
      </p:pic>
    </p:spTree>
    <p:extLst>
      <p:ext uri="{BB962C8B-B14F-4D97-AF65-F5344CB8AC3E}">
        <p14:creationId xmlns:p14="http://schemas.microsoft.com/office/powerpoint/2010/main" val="143676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134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Office Theme</vt:lpstr>
      <vt:lpstr>Museums Acquisitions</vt:lpstr>
      <vt:lpstr>Elbaite (Tourmaline group), Cruzeiro mine, Minas Gerais, Brazil, 8 1/2 inches.</vt:lpstr>
      <vt:lpstr>Goya (Francisco de Goya y Lucientes), (Spanish, 1746–1828) The Agility and Audacity of Juanito Apiñani in the Ring at Madrid, 1816 etching and aquatint on paper Plate 20 from the 'Tauromaquia' Etching, aquatint, 1816 Plate mark: 9 5/8 × 13 7/8 in. (24.5 × 35.3 cm)</vt:lpstr>
      <vt:lpstr>Attributed to Adolphe Braun and Co., [Roman Forum Panorama], c. 1890, carbon print photograph. In its original frame. 57 x 30 inches, including the frame. Gift of Ralph Nigro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Zehnder</dc:creator>
  <cp:lastModifiedBy>Amanda Zehnder</cp:lastModifiedBy>
  <cp:revision>10</cp:revision>
  <dcterms:created xsi:type="dcterms:W3CDTF">2021-08-02T18:57:30Z</dcterms:created>
  <dcterms:modified xsi:type="dcterms:W3CDTF">2021-08-16T19:46:38Z</dcterms:modified>
</cp:coreProperties>
</file>